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4"/>
  </p:sldMasterIdLst>
  <p:notesMasterIdLst>
    <p:notesMasterId r:id="rId14"/>
  </p:notesMasterIdLst>
  <p:handoutMasterIdLst>
    <p:handoutMasterId r:id="rId15"/>
  </p:handoutMasterIdLst>
  <p:sldIdLst>
    <p:sldId id="256" r:id="rId5"/>
    <p:sldId id="263" r:id="rId6"/>
    <p:sldId id="264" r:id="rId7"/>
    <p:sldId id="265" r:id="rId8"/>
    <p:sldId id="266" r:id="rId9"/>
    <p:sldId id="267" r:id="rId10"/>
    <p:sldId id="268" r:id="rId11"/>
    <p:sldId id="270"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notesViewPr>
    <p:cSldViewPr snapToGrid="0">
      <p:cViewPr varScale="1">
        <p:scale>
          <a:sx n="60" d="100"/>
          <a:sy n="60" d="100"/>
        </p:scale>
        <p:origin x="1670" y="4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99B3372-74CF-4E21-A4D4-286B22AA5A6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063762BE-D43C-49F5-99A5-BF49C695927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B85766F-5EC0-4797-B4D1-777FCB005B11}" type="datetimeFigureOut">
              <a:rPr lang="en-US" smtClean="0"/>
              <a:t>4/19/2024</a:t>
            </a:fld>
            <a:endParaRPr lang="en-US" dirty="0"/>
          </a:p>
        </p:txBody>
      </p:sp>
      <p:sp>
        <p:nvSpPr>
          <p:cNvPr id="4" name="Footer Placeholder 3">
            <a:extLst>
              <a:ext uri="{FF2B5EF4-FFF2-40B4-BE49-F238E27FC236}">
                <a16:creationId xmlns:a16="http://schemas.microsoft.com/office/drawing/2014/main" id="{1989E452-9BCA-4AF5-9A9C-233BF410EAA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36BF9F63-CE4F-44E2-A07D-7E654DE9F57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0AC76B-F5B1-4D6E-BACD-2A80744AC929}" type="slidenum">
              <a:rPr lang="en-US" smtClean="0"/>
              <a:t>‹#›</a:t>
            </a:fld>
            <a:endParaRPr lang="en-US" dirty="0"/>
          </a:p>
        </p:txBody>
      </p:sp>
    </p:spTree>
    <p:extLst>
      <p:ext uri="{BB962C8B-B14F-4D97-AF65-F5344CB8AC3E}">
        <p14:creationId xmlns:p14="http://schemas.microsoft.com/office/powerpoint/2010/main" val="3205145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B4B5EC-152C-4627-80C0-63B10D5574EF}" type="datetimeFigureOut">
              <a:rPr lang="en-US" smtClean="0"/>
              <a:t>4/19/2024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EEE60E-651F-40CC-AD73-C00F10CE42B6}" type="slidenum">
              <a:rPr lang="en-US" smtClean="0"/>
              <a:t>‹#›</a:t>
            </a:fld>
            <a:endParaRPr lang="en-US" dirty="0"/>
          </a:p>
        </p:txBody>
      </p:sp>
    </p:spTree>
    <p:extLst>
      <p:ext uri="{BB962C8B-B14F-4D97-AF65-F5344CB8AC3E}">
        <p14:creationId xmlns:p14="http://schemas.microsoft.com/office/powerpoint/2010/main" val="20254175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11523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5011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5768560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02809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230197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37126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09504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43271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61848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62951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253412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4001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83107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81468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38880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4/19/2024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61668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4/19/2024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269102115"/>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courts.ca.gov/forms.htm" TargetMode="External"/><Relationship Id="rId1" Type="http://schemas.openxmlformats.org/officeDocument/2006/relationships/slideLayout" Target="../slideLayouts/slideLayout2.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8D3E5-C7A3-47DF-A374-46BF83A69904}"/>
              </a:ext>
            </a:extLst>
          </p:cNvPr>
          <p:cNvSpPr>
            <a:spLocks noGrp="1"/>
          </p:cNvSpPr>
          <p:nvPr>
            <p:ph type="ctrTitle"/>
          </p:nvPr>
        </p:nvSpPr>
        <p:spPr/>
        <p:txBody>
          <a:bodyPr>
            <a:normAutofit fontScale="90000"/>
          </a:bodyPr>
          <a:lstStyle/>
          <a:p>
            <a:pPr algn="ctr"/>
            <a:r>
              <a:rPr lang="en-US" sz="5400" dirty="0">
                <a:latin typeface="Rockwell" panose="02060603020205020403" pitchFamily="18" charset="0"/>
              </a:rPr>
              <a:t>So You’ve Been Sued for Eviction</a:t>
            </a:r>
          </a:p>
        </p:txBody>
      </p:sp>
      <p:sp>
        <p:nvSpPr>
          <p:cNvPr id="3" name="Subtitle 2">
            <a:extLst>
              <a:ext uri="{FF2B5EF4-FFF2-40B4-BE49-F238E27FC236}">
                <a16:creationId xmlns:a16="http://schemas.microsoft.com/office/drawing/2014/main" id="{2E78725B-6E40-4D82-B375-7831D81C29EE}"/>
              </a:ext>
            </a:extLst>
          </p:cNvPr>
          <p:cNvSpPr>
            <a:spLocks noGrp="1"/>
          </p:cNvSpPr>
          <p:nvPr>
            <p:ph type="subTitle" idx="1"/>
          </p:nvPr>
        </p:nvSpPr>
        <p:spPr/>
        <p:txBody>
          <a:bodyPr>
            <a:normAutofit fontScale="85000" lnSpcReduction="20000"/>
          </a:bodyPr>
          <a:lstStyle/>
          <a:p>
            <a:pPr algn="ctr"/>
            <a:r>
              <a:rPr lang="en-US" sz="2400" dirty="0">
                <a:latin typeface="Tahoma" panose="020B0604030504040204" pitchFamily="34" charset="0"/>
                <a:ea typeface="Tahoma" panose="020B0604030504040204" pitchFamily="34" charset="0"/>
                <a:cs typeface="Tahoma" panose="020B0604030504040204" pitchFamily="34" charset="0"/>
              </a:rPr>
              <a:t>Presented by law-without-lawyers</a:t>
            </a:r>
          </a:p>
          <a:p>
            <a:pPr algn="ctr"/>
            <a:r>
              <a:rPr lang="en-US" sz="2400" dirty="0">
                <a:latin typeface="Tahoma" panose="020B0604030504040204" pitchFamily="34" charset="0"/>
                <a:ea typeface="Tahoma" panose="020B0604030504040204" pitchFamily="34" charset="0"/>
                <a:cs typeface="Tahoma" panose="020B0604030504040204" pitchFamily="34" charset="0"/>
              </a:rPr>
              <a:t>A Simple and free introductory guide</a:t>
            </a:r>
          </a:p>
          <a:p>
            <a:pPr algn="ctr"/>
            <a:r>
              <a:rPr lang="en-US" sz="2400" dirty="0">
                <a:latin typeface="Tahoma" panose="020B0604030504040204" pitchFamily="34" charset="0"/>
                <a:ea typeface="Tahoma" panose="020B0604030504040204" pitchFamily="34" charset="0"/>
                <a:cs typeface="Tahoma" panose="020B0604030504040204" pitchFamily="34" charset="0"/>
              </a:rPr>
              <a:t>www.law-without-lawyers.com</a:t>
            </a:r>
          </a:p>
        </p:txBody>
      </p:sp>
      <p:pic>
        <p:nvPicPr>
          <p:cNvPr id="5" name="Graphic 4">
            <a:extLst>
              <a:ext uri="{FF2B5EF4-FFF2-40B4-BE49-F238E27FC236}">
                <a16:creationId xmlns:a16="http://schemas.microsoft.com/office/drawing/2014/main" id="{511088ED-BEF8-11E0-FD88-76ABB775D080}"/>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893610" y="5850838"/>
            <a:ext cx="1298390" cy="1007162"/>
          </a:xfrm>
          <a:prstGeom prst="rect">
            <a:avLst/>
          </a:prstGeom>
        </p:spPr>
      </p:pic>
    </p:spTree>
    <p:extLst>
      <p:ext uri="{BB962C8B-B14F-4D97-AF65-F5344CB8AC3E}">
        <p14:creationId xmlns:p14="http://schemas.microsoft.com/office/powerpoint/2010/main" val="1819359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B6CE4-2B13-4715-B5B2-615A55922CA1}"/>
              </a:ext>
            </a:extLst>
          </p:cNvPr>
          <p:cNvSpPr>
            <a:spLocks noGrp="1"/>
          </p:cNvSpPr>
          <p:nvPr>
            <p:ph type="title"/>
          </p:nvPr>
        </p:nvSpPr>
        <p:spPr/>
        <p:txBody>
          <a:bodyPr>
            <a:normAutofit/>
          </a:bodyPr>
          <a:lstStyle/>
          <a:p>
            <a:r>
              <a:rPr lang="en-US" sz="4400" dirty="0">
                <a:latin typeface="Rockwell" panose="02060603020205020403" pitchFamily="18" charset="0"/>
              </a:rPr>
              <a:t>DISCLAIMER: Not Legal Advice</a:t>
            </a:r>
          </a:p>
        </p:txBody>
      </p:sp>
      <p:sp>
        <p:nvSpPr>
          <p:cNvPr id="3" name="Content Placeholder 2">
            <a:extLst>
              <a:ext uri="{FF2B5EF4-FFF2-40B4-BE49-F238E27FC236}">
                <a16:creationId xmlns:a16="http://schemas.microsoft.com/office/drawing/2014/main" id="{143F5361-68C0-4BF5-80C8-F1E7BF92B2DB}"/>
              </a:ext>
            </a:extLst>
          </p:cNvPr>
          <p:cNvSpPr>
            <a:spLocks noGrp="1"/>
          </p:cNvSpPr>
          <p:nvPr>
            <p:ph idx="1"/>
          </p:nvPr>
        </p:nvSpPr>
        <p:spPr/>
        <p:txBody>
          <a:bodyPr vert="horz" lIns="91440" tIns="45720" rIns="91440" bIns="45720" rtlCol="0" anchor="t">
            <a:normAutofit/>
          </a:bodyPr>
          <a:lstStyle/>
          <a:p>
            <a:pPr marL="0" indent="0">
              <a:buNone/>
            </a:pPr>
            <a:r>
              <a:rPr lang="en-US" dirty="0">
                <a:latin typeface="Tahoma" panose="020B0604030504040204" pitchFamily="34" charset="0"/>
                <a:ea typeface="Tahoma" panose="020B0604030504040204" pitchFamily="34" charset="0"/>
                <a:cs typeface="Tahoma" panose="020B0604030504040204" pitchFamily="34" charset="0"/>
              </a:rPr>
              <a:t>Law-without-lawyers is a education provider. We provide legal information and provide skill development courses for our students to be able to use that information more effectively. </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This is a simple and free guide for those who may be interested in using our service. </a:t>
            </a:r>
          </a:p>
          <a:p>
            <a:pPr marL="0" indent="0">
              <a:buNone/>
            </a:pPr>
            <a:r>
              <a:rPr lang="en-US" dirty="0">
                <a:latin typeface="Tahoma" panose="020B0604030504040204" pitchFamily="34" charset="0"/>
                <a:ea typeface="Tahoma" panose="020B0604030504040204" pitchFamily="34" charset="0"/>
                <a:cs typeface="Tahoma" panose="020B0604030504040204" pitchFamily="34" charset="0"/>
              </a:rPr>
              <a:t>Also, this particular guide uses legal information relevant to California law. Anyone dealing with a matter not under the same jurisdiction should not rely on this legal information.</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r>
              <a:rPr lang="en-US" dirty="0"/>
              <a:t>www.law-without-lawyers.com </a:t>
            </a: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a:p>
            <a:pPr marL="0" indent="0">
              <a:buNone/>
            </a:pPr>
            <a:endParaRPr lang="en-US" dirty="0">
              <a:latin typeface="Tahoma" panose="020B0604030504040204" pitchFamily="34" charset="0"/>
              <a:ea typeface="Tahoma" panose="020B0604030504040204" pitchFamily="34" charset="0"/>
              <a:cs typeface="Tahoma" panose="020B0604030504040204" pitchFamily="34" charset="0"/>
            </a:endParaRPr>
          </a:p>
        </p:txBody>
      </p:sp>
      <p:pic>
        <p:nvPicPr>
          <p:cNvPr id="4" name="Graphic 3">
            <a:extLst>
              <a:ext uri="{FF2B5EF4-FFF2-40B4-BE49-F238E27FC236}">
                <a16:creationId xmlns:a16="http://schemas.microsoft.com/office/drawing/2014/main" id="{5B38F6E5-035A-4AF9-11FE-CF1CA8BC768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19026133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One: Know YOU have to respond ( and possibly move)</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normAutofit fontScale="92500" lnSpcReduction="20000"/>
          </a:bodyPr>
          <a:lstStyle/>
          <a:p>
            <a:r>
              <a:rPr lang="en-US" dirty="0"/>
              <a:t>If you are sued with a California eviction, you typically have five (5) days to file a formal response. While sometimes a stipulation can be reached within that time, many landlords are happy to delay the process so that your time to respond runs out. Once the deadline passes, they can file a document to essentially forfeit your right to respond, creating all kinds of problems. The best take-away is to prepare a response and file it as soon as possible. </a:t>
            </a:r>
          </a:p>
          <a:p>
            <a:r>
              <a:rPr lang="en-US" dirty="0"/>
              <a:t>Also, most tenants sued for eviction will eventually move. Most defenses for eviction are to “buy time,” to be able to move more so on the tenant’s terms than would happen if the tenant were to be removed by the authorities.</a:t>
            </a:r>
          </a:p>
          <a:p>
            <a:endParaRPr lang="en-US" dirty="0"/>
          </a:p>
          <a:p>
            <a:endParaRPr lang="en-US" dirty="0"/>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8376813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Two: Don’t get fooled</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California eviction law is all based on the notices landlords are required to provide tenants prior to filing an eviction. These notices are required to be almost perfect. For example, a three-day notice to pay rent or quit, the most common notice, cannot include late payments for residential tenants. If a tenant can show the amount included in such a notice was higher than legally permitted, the notice becomes defective, and so does the entirety of the case.  (Please note, this does NOT apply to commercial tenants the same way).</a:t>
            </a:r>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18532547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Three: Court’s charge a fee, but it can be waived</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Many litigants fail to file an answer due to the reality that the court charges a fee to file a response. However, depending on your financials, these fees can be waived. The California court use forms FW-001 and FW-003 to apply for a fee waiver. You can find these forms at </a:t>
            </a:r>
            <a:r>
              <a:rPr lang="en-US" dirty="0">
                <a:hlinkClick r:id="rId2"/>
              </a:rPr>
              <a:t>Find Your Court Forms - </a:t>
            </a:r>
            <a:r>
              <a:rPr lang="en-US" dirty="0" err="1">
                <a:hlinkClick r:id="rId2"/>
              </a:rPr>
              <a:t>forms_and_rules</a:t>
            </a:r>
            <a:r>
              <a:rPr lang="en-US" dirty="0">
                <a:hlinkClick r:id="rId2"/>
              </a:rPr>
              <a:t> (ca.gov)</a:t>
            </a:r>
            <a:r>
              <a:rPr lang="en-US" dirty="0"/>
              <a:t>. </a:t>
            </a:r>
          </a:p>
          <a:p>
            <a:endParaRPr lang="en-US" dirty="0"/>
          </a:p>
          <a:p>
            <a:endParaRPr lang="en-US" dirty="0"/>
          </a:p>
          <a:p>
            <a:endParaRPr lang="en-US" dirty="0"/>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3" cstate="print">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324635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lstStyle/>
          <a:p>
            <a:r>
              <a:rPr lang="en-US" dirty="0"/>
              <a:t>Basic Tip Number Four: YOU are allowed to do discovery</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normAutofit/>
          </a:bodyPr>
          <a:lstStyle/>
          <a:p>
            <a:r>
              <a:rPr lang="en-US" dirty="0"/>
              <a:t>California law is one of the most pro-tenants states in the USA. Many landlords are self-represented, and even the law firms specializing in helping landlords are used to having their jobs made difficult by the court more so than the tenant. Yet as a tenant, you can “propound discovery,” which means asking very specific questions and demanding documents relevant to the matter at hand. If you do this, the landlord has only five (5) days to respond without consequence. Most will fail to respond in time, creating leverage for the tenant to negotiate.</a:t>
            </a:r>
          </a:p>
          <a:p>
            <a:endParaRPr lang="en-US" dirty="0"/>
          </a:p>
          <a:p>
            <a:endParaRPr lang="en-US" dirty="0"/>
          </a:p>
          <a:p>
            <a:r>
              <a:rPr lang="en-US" dirty="0"/>
              <a:t>www.law-without-lawyers.com </a:t>
            </a:r>
          </a:p>
          <a:p>
            <a:endParaRPr lang="en-US" dirty="0"/>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2929293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normAutofit/>
          </a:bodyPr>
          <a:lstStyle/>
          <a:p>
            <a:r>
              <a:rPr lang="en-US" dirty="0"/>
              <a:t>Basic Tip Number Five: Tenants willing to move have leverage in settlement</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Many landlords understand that it will be difficult to collect from tenants after they move out, and they prioritize recovering control of the property rather than uncollected rent. That does not mean that a tenant gets to walk away without owing anything, but it does create leverage for a tenant in negotiations.</a:t>
            </a:r>
          </a:p>
          <a:p>
            <a:endParaRPr lang="en-US" dirty="0"/>
          </a:p>
          <a:p>
            <a:endParaRPr lang="en-US" dirty="0"/>
          </a:p>
          <a:p>
            <a:endParaRPr lang="en-US" dirty="0"/>
          </a:p>
          <a:p>
            <a:endParaRPr lang="en-US" dirty="0"/>
          </a:p>
          <a:p>
            <a:endParaRPr lang="en-US" dirty="0"/>
          </a:p>
          <a:p>
            <a:r>
              <a:rPr lang="en-US" dirty="0"/>
              <a:t>www.law-without-lawyers.com </a:t>
            </a:r>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42602328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normAutofit fontScale="90000"/>
          </a:bodyPr>
          <a:lstStyle/>
          <a:p>
            <a:r>
              <a:rPr lang="en-US" dirty="0"/>
              <a:t>Basic Tip Number Six: Tenants that settle should always get the record sealed</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lstStyle/>
          <a:p>
            <a:r>
              <a:rPr lang="en-US" dirty="0"/>
              <a:t>While California is better than many states in protecting records of eviction from being easily accessible to the public, it is always wise to incorporate terms of confidentiality into the agreement. The last thing a tenant wants is to make a deal only for them to later have trouble in getting a new apartment, new job or line of credit due to an eviction that they settled. </a:t>
            </a:r>
          </a:p>
          <a:p>
            <a:endParaRPr lang="en-US" dirty="0"/>
          </a:p>
          <a:p>
            <a:endParaRPr lang="en-US" dirty="0"/>
          </a:p>
          <a:p>
            <a:endParaRPr lang="en-US" dirty="0"/>
          </a:p>
          <a:p>
            <a:endParaRPr lang="en-US" dirty="0"/>
          </a:p>
          <a:p>
            <a:r>
              <a:rPr lang="en-US" dirty="0"/>
              <a:t>www.law-without-lawyers.com </a:t>
            </a:r>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39076731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05CD0-E0F3-8BAB-9717-F78B617D2B8D}"/>
              </a:ext>
            </a:extLst>
          </p:cNvPr>
          <p:cNvSpPr>
            <a:spLocks noGrp="1"/>
          </p:cNvSpPr>
          <p:nvPr>
            <p:ph type="title"/>
          </p:nvPr>
        </p:nvSpPr>
        <p:spPr/>
        <p:txBody>
          <a:bodyPr>
            <a:normAutofit/>
          </a:bodyPr>
          <a:lstStyle/>
          <a:p>
            <a:r>
              <a:rPr lang="en-US" dirty="0"/>
              <a:t>Want to know HOW to properly respond without hiring an attorney?</a:t>
            </a:r>
          </a:p>
        </p:txBody>
      </p:sp>
      <p:sp>
        <p:nvSpPr>
          <p:cNvPr id="3" name="Content Placeholder 2">
            <a:extLst>
              <a:ext uri="{FF2B5EF4-FFF2-40B4-BE49-F238E27FC236}">
                <a16:creationId xmlns:a16="http://schemas.microsoft.com/office/drawing/2014/main" id="{26BF9850-53B4-116D-CF35-3146C2B6B51A}"/>
              </a:ext>
            </a:extLst>
          </p:cNvPr>
          <p:cNvSpPr>
            <a:spLocks noGrp="1"/>
          </p:cNvSpPr>
          <p:nvPr>
            <p:ph idx="1"/>
          </p:nvPr>
        </p:nvSpPr>
        <p:spPr/>
        <p:txBody>
          <a:bodyPr>
            <a:normAutofit fontScale="92500" lnSpcReduction="20000"/>
          </a:bodyPr>
          <a:lstStyle/>
          <a:p>
            <a:r>
              <a:rPr lang="en-US" dirty="0"/>
              <a:t>At Law Without Lawyers, we have completed a do-it-yourself course for California litigants sued for eviction. The course includes a usable template for a formal answer ( called a general denial), discovery documents, and settlement communications, along with clear instructions on what to do with the usable templates once completed. </a:t>
            </a:r>
          </a:p>
          <a:p>
            <a:r>
              <a:rPr lang="en-US" dirty="0"/>
              <a:t>Interested? Check us out at law-without-lawyers.com</a:t>
            </a:r>
          </a:p>
          <a:p>
            <a:endParaRPr lang="en-US" dirty="0"/>
          </a:p>
          <a:p>
            <a:endParaRPr lang="en-US" dirty="0"/>
          </a:p>
          <a:p>
            <a:endParaRPr lang="en-US" dirty="0"/>
          </a:p>
          <a:p>
            <a:endParaRPr lang="en-US" dirty="0"/>
          </a:p>
          <a:p>
            <a:endParaRPr lang="en-US" dirty="0"/>
          </a:p>
          <a:p>
            <a:endParaRPr lang="en-US" dirty="0"/>
          </a:p>
          <a:p>
            <a:r>
              <a:rPr lang="en-US" dirty="0"/>
              <a:t>www.law-without-lawyers.com </a:t>
            </a:r>
          </a:p>
        </p:txBody>
      </p:sp>
      <p:pic>
        <p:nvPicPr>
          <p:cNvPr id="4" name="Graphic 3">
            <a:extLst>
              <a:ext uri="{FF2B5EF4-FFF2-40B4-BE49-F238E27FC236}">
                <a16:creationId xmlns:a16="http://schemas.microsoft.com/office/drawing/2014/main" id="{E6D4369E-3957-E345-E78F-4F47C91918FC}"/>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0271" y="5532786"/>
            <a:ext cx="1298390" cy="1007162"/>
          </a:xfrm>
          <a:prstGeom prst="rect">
            <a:avLst/>
          </a:prstGeom>
        </p:spPr>
      </p:pic>
    </p:spTree>
    <p:extLst>
      <p:ext uri="{BB962C8B-B14F-4D97-AF65-F5344CB8AC3E}">
        <p14:creationId xmlns:p14="http://schemas.microsoft.com/office/powerpoint/2010/main" val="141438845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7866CFD-F94E-4AE5-ACEA-86FEC0F48A10}">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A7C0B241-13E5-418D-8920-D23491E2D2C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579702B-25C7-40D7-9E29-7686B11A966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15916</TotalTime>
  <Words>838</Words>
  <Application>Microsoft Office PowerPoint</Application>
  <PresentationFormat>Widescreen</PresentationFormat>
  <Paragraphs>62</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Rockwell</vt:lpstr>
      <vt:lpstr>Tahoma</vt:lpstr>
      <vt:lpstr>Trebuchet MS</vt:lpstr>
      <vt:lpstr>Wingdings 3</vt:lpstr>
      <vt:lpstr>Facet</vt:lpstr>
      <vt:lpstr>So You’ve Been Sued for Eviction</vt:lpstr>
      <vt:lpstr>DISCLAIMER: Not Legal Advice</vt:lpstr>
      <vt:lpstr>Basic Tip Number One: Know YOU have to respond ( and possibly move)</vt:lpstr>
      <vt:lpstr>Basic Tip Number Two: Don’t get fooled</vt:lpstr>
      <vt:lpstr>Basic Tip Number Three: Court’s charge a fee, but it can be waived</vt:lpstr>
      <vt:lpstr>Basic Tip Number Four: YOU are allowed to do discovery</vt:lpstr>
      <vt:lpstr>Basic Tip Number Five: Tenants willing to move have leverage in settlement</vt:lpstr>
      <vt:lpstr>Basic Tip Number Six: Tenants that settle should always get the record sealed</vt:lpstr>
      <vt:lpstr>Want to know HOW to properly respond without hiring an attorney?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 You’re Going to Court Without a Lawyer</dc:title>
  <dc:creator>Chris Stefan</dc:creator>
  <cp:lastModifiedBy>Chris Stefan</cp:lastModifiedBy>
  <cp:revision>4</cp:revision>
  <dcterms:created xsi:type="dcterms:W3CDTF">2024-04-19T19:54:15Z</dcterms:created>
  <dcterms:modified xsi:type="dcterms:W3CDTF">2024-04-30T21:11:54Z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