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4"/>
  </p:sldMasterIdLst>
  <p:notesMasterIdLst>
    <p:notesMasterId r:id="rId13"/>
  </p:notesMasterIdLst>
  <p:handoutMasterIdLst>
    <p:handoutMasterId r:id="rId14"/>
  </p:handoutMasterIdLst>
  <p:sldIdLst>
    <p:sldId id="256" r:id="rId5"/>
    <p:sldId id="263" r:id="rId6"/>
    <p:sldId id="264" r:id="rId7"/>
    <p:sldId id="265" r:id="rId8"/>
    <p:sldId id="266" r:id="rId9"/>
    <p:sldId id="267" r:id="rId10"/>
    <p:sldId id="268"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60" d="100"/>
          <a:sy n="60" d="100"/>
        </p:scale>
        <p:origin x="1670"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9B3372-74CF-4E21-A4D4-286B22AA5A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63762BE-D43C-49F5-99A5-BF49C695927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5766F-5EC0-4797-B4D1-777FCB005B11}" type="datetimeFigureOut">
              <a:rPr lang="en-US" smtClean="0"/>
              <a:t>4/30/2024</a:t>
            </a:fld>
            <a:endParaRPr lang="en-US" dirty="0"/>
          </a:p>
        </p:txBody>
      </p:sp>
      <p:sp>
        <p:nvSpPr>
          <p:cNvPr id="4" name="Footer Placeholder 3">
            <a:extLst>
              <a:ext uri="{FF2B5EF4-FFF2-40B4-BE49-F238E27FC236}">
                <a16:creationId xmlns:a16="http://schemas.microsoft.com/office/drawing/2014/main" id="{1989E452-9BCA-4AF5-9A9C-233BF410E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6BF9F63-CE4F-44E2-A07D-7E654DE9F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0AC76B-F5B1-4D6E-BACD-2A80744AC929}" type="slidenum">
              <a:rPr lang="en-US" smtClean="0"/>
              <a:t>‹#›</a:t>
            </a:fld>
            <a:endParaRPr lang="en-US" dirty="0"/>
          </a:p>
        </p:txBody>
      </p:sp>
    </p:spTree>
    <p:extLst>
      <p:ext uri="{BB962C8B-B14F-4D97-AF65-F5344CB8AC3E}">
        <p14:creationId xmlns:p14="http://schemas.microsoft.com/office/powerpoint/2010/main" val="320514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4B5EC-152C-4627-80C0-63B10D5574EF}" type="datetimeFigureOut">
              <a:rPr lang="en-US" smtClean="0"/>
              <a:t>4/30/2024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E60E-651F-40CC-AD73-C00F10CE42B6}" type="slidenum">
              <a:rPr lang="en-US" smtClean="0"/>
              <a:t>‹#›</a:t>
            </a:fld>
            <a:endParaRPr lang="en-US" dirty="0"/>
          </a:p>
        </p:txBody>
      </p:sp>
    </p:spTree>
    <p:extLst>
      <p:ext uri="{BB962C8B-B14F-4D97-AF65-F5344CB8AC3E}">
        <p14:creationId xmlns:p14="http://schemas.microsoft.com/office/powerpoint/2010/main" val="202541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1523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11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76856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2809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3019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3712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9504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327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184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295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534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40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310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146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888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166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6910211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urts.ca.gov/forms.htm"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D3E5-C7A3-47DF-A374-46BF83A69904}"/>
              </a:ext>
            </a:extLst>
          </p:cNvPr>
          <p:cNvSpPr>
            <a:spLocks noGrp="1"/>
          </p:cNvSpPr>
          <p:nvPr>
            <p:ph type="ctrTitle"/>
          </p:nvPr>
        </p:nvSpPr>
        <p:spPr/>
        <p:txBody>
          <a:bodyPr>
            <a:normAutofit fontScale="90000"/>
          </a:bodyPr>
          <a:lstStyle/>
          <a:p>
            <a:pPr algn="ctr"/>
            <a:r>
              <a:rPr lang="en-US" sz="5400" dirty="0">
                <a:latin typeface="Rockwell" panose="02060603020205020403" pitchFamily="18" charset="0"/>
              </a:rPr>
              <a:t>So You’ve Been Sued by a Credit Card Company</a:t>
            </a:r>
          </a:p>
        </p:txBody>
      </p:sp>
      <p:sp>
        <p:nvSpPr>
          <p:cNvPr id="3" name="Subtitle 2">
            <a:extLst>
              <a:ext uri="{FF2B5EF4-FFF2-40B4-BE49-F238E27FC236}">
                <a16:creationId xmlns:a16="http://schemas.microsoft.com/office/drawing/2014/main" id="{2E78725B-6E40-4D82-B375-7831D81C29EE}"/>
              </a:ext>
            </a:extLst>
          </p:cNvPr>
          <p:cNvSpPr>
            <a:spLocks noGrp="1"/>
          </p:cNvSpPr>
          <p:nvPr>
            <p:ph type="subTitle" idx="1"/>
          </p:nvPr>
        </p:nvSpPr>
        <p:spPr/>
        <p:txBody>
          <a:bodyPr>
            <a:normAutofit fontScale="85000" lnSpcReduction="20000"/>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Presented by law-without-lawyers</a:t>
            </a:r>
          </a:p>
          <a:p>
            <a:pPr algn="ctr"/>
            <a:r>
              <a:rPr lang="en-US" sz="2400" dirty="0">
                <a:latin typeface="Tahoma" panose="020B0604030504040204" pitchFamily="34" charset="0"/>
                <a:ea typeface="Tahoma" panose="020B0604030504040204" pitchFamily="34" charset="0"/>
                <a:cs typeface="Tahoma" panose="020B0604030504040204" pitchFamily="34" charset="0"/>
              </a:rPr>
              <a:t>A Simple and free introductory guide</a:t>
            </a:r>
          </a:p>
          <a:p>
            <a:pPr algn="ctr"/>
            <a:r>
              <a:rPr lang="en-US" sz="2400" dirty="0">
                <a:latin typeface="Tahoma" panose="020B0604030504040204" pitchFamily="34" charset="0"/>
                <a:ea typeface="Tahoma" panose="020B0604030504040204" pitchFamily="34" charset="0"/>
                <a:cs typeface="Tahoma" panose="020B0604030504040204" pitchFamily="34" charset="0"/>
              </a:rPr>
              <a:t>www.law-without-lawyers.com</a:t>
            </a:r>
          </a:p>
        </p:txBody>
      </p:sp>
      <p:pic>
        <p:nvPicPr>
          <p:cNvPr id="5" name="Graphic 4">
            <a:extLst>
              <a:ext uri="{FF2B5EF4-FFF2-40B4-BE49-F238E27FC236}">
                <a16:creationId xmlns:a16="http://schemas.microsoft.com/office/drawing/2014/main" id="{511088ED-BEF8-11E0-FD88-76ABB775D08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93610" y="5850838"/>
            <a:ext cx="1298390" cy="1007162"/>
          </a:xfrm>
          <a:prstGeom prst="rect">
            <a:avLst/>
          </a:prstGeom>
        </p:spPr>
      </p:pic>
    </p:spTree>
    <p:extLst>
      <p:ext uri="{BB962C8B-B14F-4D97-AF65-F5344CB8AC3E}">
        <p14:creationId xmlns:p14="http://schemas.microsoft.com/office/powerpoint/2010/main" val="181935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a:latin typeface="Rockwell" panose="02060603020205020403" pitchFamily="18" charset="0"/>
              </a:rPr>
              <a:t>DISCLAIMER: Not Legal Advice</a:t>
            </a: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idx="1"/>
          </p:nvPr>
        </p:nvSpPr>
        <p:spPr/>
        <p:txBody>
          <a:bodyPr vert="horz" lIns="91440" tIns="45720" rIns="91440" bIns="45720" rtlCol="0" anchor="t">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Law-without-lawyers is a education provider. We provide legal information and provide skill development courses for our students to be able to use that information more effectively. </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This is a simple and free guide for those who may be interested in using our service. </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Also, this particular guide uses legal information relevant to California law. Anyone dealing with a matter not under the same jurisdiction should not rely on this legal information.</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t>www.law-without-lawyers.com </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4" name="Graphic 3">
            <a:extLst>
              <a:ext uri="{FF2B5EF4-FFF2-40B4-BE49-F238E27FC236}">
                <a16:creationId xmlns:a16="http://schemas.microsoft.com/office/drawing/2014/main" id="{5B38F6E5-035A-4AF9-11FE-CF1CA8BC768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90261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One: Know YOU have to respond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If you are sued with a California lawsuit, you typically have thirty (30) days to file a formal response. While sometimes a stipulation can be reached within that time, many creditors are happy to delay the process so that the thirty days are up. Once the deadline passes, they can file a document to essentially forfeit your right to respond, creating all kinds of problems. The best take-away is to prepare a response and file it as soon as possible. </a:t>
            </a:r>
          </a:p>
          <a:p>
            <a:endParaRPr lang="en-US" dirty="0"/>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83768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Two: Don’t get fooled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Many unscrupulous creditors will add documents about court hearings beyond the thirty days into their service documents even though it is not technically necessary. This is done to intentionally to confuse recipients into believing they merely need to show up on the date provided. Unless it is a small claims matter ( meaning you’ve received form SC-100) this is untrue. Prepare and file a response as soon as you can. </a:t>
            </a:r>
          </a:p>
          <a:p>
            <a:endParaRPr lang="en-US" dirty="0"/>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85325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Three: Court’s charge a fee, but it can be waived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Many litigants fail to file an answer due to the reality that the court charges a fee to file a response. However, depending on your financials, these fees can be waived. The California court use forms FW-001 and FW-003 to apply for a fee waiver. You can find these forms at </a:t>
            </a:r>
            <a:r>
              <a:rPr lang="en-US" dirty="0">
                <a:hlinkClick r:id="rId2"/>
              </a:rPr>
              <a:t>Find Your Court Forms - </a:t>
            </a:r>
            <a:r>
              <a:rPr lang="en-US" dirty="0" err="1">
                <a:hlinkClick r:id="rId2"/>
              </a:rPr>
              <a:t>forms_and_rules</a:t>
            </a:r>
            <a:r>
              <a:rPr lang="en-US" dirty="0">
                <a:hlinkClick r:id="rId2"/>
              </a:rPr>
              <a:t> (ca.gov)</a:t>
            </a:r>
            <a:r>
              <a:rPr lang="en-US" dirty="0"/>
              <a:t>. </a:t>
            </a:r>
          </a:p>
          <a:p>
            <a:endParaRPr lang="en-US" dirty="0"/>
          </a:p>
          <a:p>
            <a:endParaRPr lang="en-US" dirty="0"/>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32463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Four: YOU are allowed to do discovery</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normAutofit lnSpcReduction="10000"/>
          </a:bodyPr>
          <a:lstStyle/>
          <a:p>
            <a:r>
              <a:rPr lang="en-US" dirty="0"/>
              <a:t>Most people don’t file an answer, and the law firms that represent the credit card companies get an easy win. But even amongst the less than ten percent who file a formal response, almost none of them do something called “propound discovery.” This is where one side of a lawsuit demands specific answers from the other side about the matter at hand. In this instance, discovery requests submitted to the credit card company create more work for the law firm than they want to do, creating leverage in settlement negotiations.</a:t>
            </a:r>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292929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normAutofit fontScale="90000"/>
          </a:bodyPr>
          <a:lstStyle/>
          <a:p>
            <a:r>
              <a:rPr lang="en-US" dirty="0"/>
              <a:t>Basic Tip Number Five: They almost always settle matters that are answered.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Some firms are more rigid than others, but the bulk of credit card lawsuits are completed by litigants failing to answer. The majority that do answer reach settlement before a trial. </a:t>
            </a:r>
          </a:p>
          <a:p>
            <a:endParaRPr lang="en-US" dirty="0"/>
          </a:p>
          <a:p>
            <a:endParaRPr lang="en-US" dirty="0"/>
          </a:p>
          <a:p>
            <a:endParaRPr lang="en-US" dirty="0"/>
          </a:p>
          <a:p>
            <a:endParaRPr lang="en-US" dirty="0"/>
          </a:p>
          <a:p>
            <a:endParaRPr lang="en-US" dirty="0"/>
          </a:p>
          <a:p>
            <a:endParaRPr lang="en-US" dirty="0"/>
          </a:p>
          <a:p>
            <a:r>
              <a:rPr lang="en-US" dirty="0"/>
              <a:t>www.law-without-lawyers.com </a:t>
            </a:r>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4260232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normAutofit/>
          </a:bodyPr>
          <a:lstStyle/>
          <a:p>
            <a:r>
              <a:rPr lang="en-US" dirty="0"/>
              <a:t>Want to know HOW to properly respond without hiring an attorney?</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normAutofit fontScale="92500" lnSpcReduction="20000"/>
          </a:bodyPr>
          <a:lstStyle/>
          <a:p>
            <a:r>
              <a:rPr lang="en-US" dirty="0"/>
              <a:t>At Law Without Lawyers, we have completed a do-it-yourself course for California litigants sued by a credit card company. The course includes a usable template for a formal answer (called a general denial), discovery documents, and settlement communications, along with clear instructions on what to do with the usable templates once completed. </a:t>
            </a:r>
          </a:p>
          <a:p>
            <a:r>
              <a:rPr lang="en-US" dirty="0"/>
              <a:t>Interested? Check us out at law-without-lawyers.com</a:t>
            </a:r>
          </a:p>
          <a:p>
            <a:endParaRPr lang="en-US" dirty="0"/>
          </a:p>
          <a:p>
            <a:endParaRPr lang="en-US" dirty="0"/>
          </a:p>
          <a:p>
            <a:endParaRPr lang="en-US" dirty="0"/>
          </a:p>
          <a:p>
            <a:endParaRPr lang="en-US" dirty="0"/>
          </a:p>
          <a:p>
            <a:endParaRPr lang="en-US" dirty="0"/>
          </a:p>
          <a:p>
            <a:endParaRPr lang="en-US" dirty="0"/>
          </a:p>
          <a:p>
            <a:r>
              <a:rPr lang="en-US" dirty="0"/>
              <a:t>www.law-without-lawyers.com </a:t>
            </a:r>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4143884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579702B-25C7-40D7-9E29-7686B11A9660}">
  <ds:schemaRefs>
    <ds:schemaRef ds:uri="http://schemas.microsoft.com/sharepoint/v3/contenttype/forms"/>
  </ds:schemaRefs>
</ds:datastoreItem>
</file>

<file path=customXml/itemProps2.xml><?xml version="1.0" encoding="utf-8"?>
<ds:datastoreItem xmlns:ds="http://schemas.openxmlformats.org/officeDocument/2006/customXml" ds:itemID="{A7C0B241-13E5-418D-8920-D23491E2D2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866CFD-F94E-4AE5-ACEA-86FEC0F48A10}">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Facet</Template>
  <TotalTime>48</TotalTime>
  <Words>647</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Rockwell</vt:lpstr>
      <vt:lpstr>Tahoma</vt:lpstr>
      <vt:lpstr>Trebuchet MS</vt:lpstr>
      <vt:lpstr>Wingdings 3</vt:lpstr>
      <vt:lpstr>Facet</vt:lpstr>
      <vt:lpstr>So You’ve Been Sued by a Credit Card Company</vt:lpstr>
      <vt:lpstr>DISCLAIMER: Not Legal Advice</vt:lpstr>
      <vt:lpstr>Basic Tip Number One: Know YOU have to respond</vt:lpstr>
      <vt:lpstr>Basic Tip Number Two: Don’t get fooled</vt:lpstr>
      <vt:lpstr>Basic Tip Number Three: Court’s charge a fee, but it can be waived</vt:lpstr>
      <vt:lpstr>Basic Tip Number Four: YOU are allowed to do discovery</vt:lpstr>
      <vt:lpstr>Basic Tip Number Five: They almost always settle matters that are answered.</vt:lpstr>
      <vt:lpstr>Want to know HOW to properly respond without hiring an attorney?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You’re Going to Court Without a Lawyer</dc:title>
  <dc:creator>Chris Stefan</dc:creator>
  <cp:lastModifiedBy>Chris Stefan</cp:lastModifiedBy>
  <cp:revision>3</cp:revision>
  <dcterms:created xsi:type="dcterms:W3CDTF">2024-04-19T19:54:15Z</dcterms:created>
  <dcterms:modified xsi:type="dcterms:W3CDTF">2024-04-30T21:08:14Z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